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308" r:id="rId3"/>
    <p:sldId id="266" r:id="rId4"/>
    <p:sldId id="310" r:id="rId5"/>
    <p:sldId id="268" r:id="rId6"/>
    <p:sldId id="272" r:id="rId7"/>
    <p:sldId id="309" r:id="rId8"/>
    <p:sldId id="270" r:id="rId9"/>
    <p:sldId id="271" r:id="rId10"/>
    <p:sldId id="299" r:id="rId11"/>
    <p:sldId id="273" r:id="rId12"/>
    <p:sldId id="274" r:id="rId13"/>
    <p:sldId id="276" r:id="rId14"/>
    <p:sldId id="279" r:id="rId15"/>
    <p:sldId id="277" r:id="rId16"/>
    <p:sldId id="280" r:id="rId17"/>
    <p:sldId id="281" r:id="rId18"/>
    <p:sldId id="282" r:id="rId19"/>
    <p:sldId id="283" r:id="rId20"/>
    <p:sldId id="307" r:id="rId21"/>
    <p:sldId id="278" r:id="rId22"/>
    <p:sldId id="286" r:id="rId23"/>
    <p:sldId id="287" r:id="rId24"/>
    <p:sldId id="288" r:id="rId25"/>
    <p:sldId id="300" r:id="rId26"/>
    <p:sldId id="306" r:id="rId27"/>
    <p:sldId id="302" r:id="rId28"/>
    <p:sldId id="303" r:id="rId29"/>
    <p:sldId id="291" r:id="rId30"/>
    <p:sldId id="292" r:id="rId31"/>
    <p:sldId id="294" r:id="rId32"/>
    <p:sldId id="295" r:id="rId33"/>
    <p:sldId id="296" r:id="rId34"/>
    <p:sldId id="297" r:id="rId35"/>
  </p:sldIdLst>
  <p:sldSz cx="10160000" cy="7620000"/>
  <p:notesSz cx="6858000" cy="9144000"/>
  <p:defaultTextStyle>
    <a:lvl1pPr algn="ctr" defTabSz="457200">
      <a:defRPr sz="3400">
        <a:latin typeface="+mn-lt"/>
        <a:ea typeface="+mn-ea"/>
        <a:cs typeface="+mn-cs"/>
        <a:sym typeface="Helvetica Neue"/>
      </a:defRPr>
    </a:lvl1pPr>
    <a:lvl2pPr algn="ctr" defTabSz="457200">
      <a:defRPr sz="3400">
        <a:latin typeface="+mn-lt"/>
        <a:ea typeface="+mn-ea"/>
        <a:cs typeface="+mn-cs"/>
        <a:sym typeface="Helvetica Neue"/>
      </a:defRPr>
    </a:lvl2pPr>
    <a:lvl3pPr algn="ctr" defTabSz="457200">
      <a:defRPr sz="3400">
        <a:latin typeface="+mn-lt"/>
        <a:ea typeface="+mn-ea"/>
        <a:cs typeface="+mn-cs"/>
        <a:sym typeface="Helvetica Neue"/>
      </a:defRPr>
    </a:lvl3pPr>
    <a:lvl4pPr algn="ctr" defTabSz="457200">
      <a:defRPr sz="3400">
        <a:latin typeface="+mn-lt"/>
        <a:ea typeface="+mn-ea"/>
        <a:cs typeface="+mn-cs"/>
        <a:sym typeface="Helvetica Neue"/>
      </a:defRPr>
    </a:lvl4pPr>
    <a:lvl5pPr algn="ctr" defTabSz="457200">
      <a:defRPr sz="3400">
        <a:latin typeface="+mn-lt"/>
        <a:ea typeface="+mn-ea"/>
        <a:cs typeface="+mn-cs"/>
        <a:sym typeface="Helvetica Neue"/>
      </a:defRPr>
    </a:lvl5pPr>
    <a:lvl6pPr algn="ctr" defTabSz="457200">
      <a:defRPr sz="3400">
        <a:latin typeface="+mn-lt"/>
        <a:ea typeface="+mn-ea"/>
        <a:cs typeface="+mn-cs"/>
        <a:sym typeface="Helvetica Neue"/>
      </a:defRPr>
    </a:lvl6pPr>
    <a:lvl7pPr algn="ctr" defTabSz="457200">
      <a:defRPr sz="3400">
        <a:latin typeface="+mn-lt"/>
        <a:ea typeface="+mn-ea"/>
        <a:cs typeface="+mn-cs"/>
        <a:sym typeface="Helvetica Neue"/>
      </a:defRPr>
    </a:lvl7pPr>
    <a:lvl8pPr algn="ctr" defTabSz="457200">
      <a:defRPr sz="3400">
        <a:latin typeface="+mn-lt"/>
        <a:ea typeface="+mn-ea"/>
        <a:cs typeface="+mn-cs"/>
        <a:sym typeface="Helvetica Neue"/>
      </a:defRPr>
    </a:lvl8pPr>
    <a:lvl9pPr algn="ctr" defTabSz="457200">
      <a:defRPr sz="3400"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38" d="100"/>
          <a:sy n="38" d="100"/>
        </p:scale>
        <p:origin x="-1392" y="-104"/>
      </p:cViewPr>
      <p:guideLst>
        <p:guide orient="horz" pos="2400"/>
        <p:guide pos="3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403262196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C8F2E1F-A771-7342-ACF0-6C01426B94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0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C8F2E1F-A771-7342-ACF0-6C01426B94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20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C8F2E1F-A771-7342-ACF0-6C01426B94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8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26999" y="4910666"/>
            <a:ext cx="9906001" cy="3132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557000" y="800100"/>
            <a:ext cx="165100" cy="39497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12230100" y="4298950"/>
            <a:ext cx="165100" cy="23749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2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28" y="-27518"/>
            <a:ext cx="9901543" cy="492760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-876300" y="7023100"/>
            <a:ext cx="165100" cy="19812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4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9379" y="5669650"/>
            <a:ext cx="1578423" cy="136182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286"/>
              </a:srgbClr>
            </a:outerShdw>
          </a:effectLst>
        </p:spPr>
      </p:pic>
      <p:pic>
        <p:nvPicPr>
          <p:cNvPr id="15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174046" y="8693659"/>
            <a:ext cx="1829470" cy="1451844"/>
          </a:xfrm>
          <a:prstGeom prst="rect">
            <a:avLst/>
          </a:prstGeom>
          <a:ln w="12700">
            <a:miter lim="400000"/>
          </a:ln>
          <a:effectLst>
            <a:outerShdw blurRad="88900" dist="112730" dir="2700000" rotWithShape="0">
              <a:srgbClr val="000000">
                <a:alpha val="27035"/>
              </a:srgbClr>
            </a:outerShdw>
          </a:effectLst>
        </p:spPr>
      </p:pic>
      <p:sp>
        <p:nvSpPr>
          <p:cNvPr id="16" name="Shape 16"/>
          <p:cNvSpPr/>
          <p:nvPr/>
        </p:nvSpPr>
        <p:spPr>
          <a:xfrm>
            <a:off x="3018828" y="-3498850"/>
            <a:ext cx="7249122" cy="2387601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image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559101" y="-1731542"/>
            <a:ext cx="6261202" cy="41508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>
            <a:off x="5581903" y="3467098"/>
            <a:ext cx="4334459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 b="1">
                <a:solidFill>
                  <a:srgbClr val="FFFFFF"/>
                </a:solidFill>
                <a:effectLst>
                  <a:outerShdw blurRad="12700" dist="25400" dir="18900000" rotWithShape="0">
                    <a:srgbClr val="000000"/>
                  </a:outerShdw>
                </a:effectLst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800" b="1">
                <a:solidFill>
                  <a:srgbClr val="FFFFFF"/>
                </a:solidFill>
                <a:effectLst>
                  <a:outerShdw blurRad="12700" dist="25400" dir="18900000" rotWithShape="0">
                    <a:srgbClr val="000000"/>
                  </a:outerShdw>
                </a:effectLst>
              </a:rPr>
              <a:t>Open Apereo 2015</a:t>
            </a:r>
          </a:p>
        </p:txBody>
      </p:sp>
      <p:sp>
        <p:nvSpPr>
          <p:cNvPr id="19" name="Shape 19"/>
          <p:cNvSpPr/>
          <p:nvPr/>
        </p:nvSpPr>
        <p:spPr>
          <a:xfrm>
            <a:off x="4722136" y="4106333"/>
            <a:ext cx="521152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900">
                <a:solidFill>
                  <a:srgbClr val="FFFFFF"/>
                </a:solidFill>
                <a:effectLst>
                  <a:outerShdw blurRad="12700" dist="25400" dir="18900000" rotWithShape="0">
                    <a:srgbClr val="000000"/>
                  </a:outerShdw>
                </a:effectLst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900">
                <a:solidFill>
                  <a:srgbClr val="FFFFFF"/>
                </a:solidFill>
                <a:effectLst>
                  <a:outerShdw blurRad="12700" dist="25400" dir="18900000" rotWithShape="0">
                    <a:srgbClr val="000000"/>
                  </a:outerShdw>
                </a:effectLst>
              </a:rPr>
              <a:t>Higher Education ... Open Source in a New Age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1968500" y="800100"/>
            <a:ext cx="8039100" cy="39497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968500" y="4838700"/>
            <a:ext cx="8039100" cy="19812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800100"/>
            <a:ext cx="1866900" cy="39497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007600" y="800100"/>
            <a:ext cx="165100" cy="39497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10007600" y="4838700"/>
            <a:ext cx="165100" cy="19812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2159000" y="0"/>
            <a:ext cx="7683500" cy="4622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2159000" y="5029200"/>
            <a:ext cx="7683500" cy="2590800"/>
          </a:xfrm>
          <a:prstGeom prst="rect">
            <a:avLst/>
          </a:prstGeom>
        </p:spPr>
        <p:txBody>
          <a:bodyPr numCol="1" spcCol="38100"/>
          <a:lstStyle>
            <a:lvl1pPr marL="869694" indent="-869694">
              <a:buBlip>
                <a:blip r:embed="rId2"/>
              </a:buBlip>
              <a:defRPr sz="2400"/>
            </a:lvl1pPr>
            <a:lvl2pPr marL="1213280" indent="-950261">
              <a:buBlip>
                <a:blip r:embed="rId2"/>
              </a:buBlip>
              <a:defRPr sz="2400"/>
            </a:lvl2pPr>
            <a:lvl3pPr marL="1416325" indent="-906589">
              <a:buBlip>
                <a:blip r:embed="rId2"/>
              </a:buBlip>
              <a:defRPr sz="2400"/>
            </a:lvl3pPr>
            <a:lvl4pPr marL="1779640" indent="-1006736">
              <a:buBlip>
                <a:blip r:embed="rId2"/>
              </a:buBlip>
              <a:defRPr sz="2400"/>
            </a:lvl4pPr>
            <a:lvl5pPr marL="1991854" indent="-955783">
              <a:buBlip>
                <a:blip r:embed="rId2"/>
              </a:buBlip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pic>
        <p:nvPicPr>
          <p:cNvPr id="28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660" y="5676832"/>
            <a:ext cx="1071582" cy="92453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1968500" y="800100"/>
            <a:ext cx="8191500" cy="19304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968500" y="2819400"/>
            <a:ext cx="8191500" cy="38481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0" y="800100"/>
            <a:ext cx="1866900" cy="19304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1968500" y="6667500"/>
            <a:ext cx="8191500" cy="1651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2159000" y="0"/>
            <a:ext cx="7797800" cy="2578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4648200"/>
          </a:xfrm>
          <a:prstGeom prst="rect">
            <a:avLst/>
          </a:prstGeom>
        </p:spPr>
        <p:txBody>
          <a:bodyPr numCol="1" spcCol="38100"/>
          <a:lstStyle>
            <a:lvl1pPr marL="579796" indent="-579796">
              <a:buSzPct val="55000"/>
              <a:buBlip>
                <a:blip r:embed="rId2"/>
              </a:buBlip>
              <a:defRPr sz="2400"/>
            </a:lvl1pPr>
            <a:lvl2pPr marL="867731" indent="-604712">
              <a:buSzPct val="54000"/>
              <a:buBlip>
                <a:blip r:embed="rId2"/>
              </a:buBlip>
              <a:defRPr sz="2400"/>
            </a:lvl2pPr>
            <a:lvl3pPr marL="1214861" indent="-705124">
              <a:buSzPct val="50000"/>
              <a:buBlip>
                <a:blip r:embed="rId2"/>
              </a:buBlip>
              <a:defRPr sz="2400"/>
            </a:lvl3pPr>
            <a:lvl4pPr marL="1779640" indent="-1006736">
              <a:buBlip>
                <a:blip r:embed="rId2"/>
              </a:buBlip>
              <a:defRPr sz="2400"/>
            </a:lvl4pPr>
            <a:lvl5pPr marL="1991854" indent="-955783">
              <a:buBlip>
                <a:blip r:embed="rId2"/>
              </a:buBlip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pic>
        <p:nvPicPr>
          <p:cNvPr id="36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660" y="5791980"/>
            <a:ext cx="1071582" cy="92453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 flipH="1">
            <a:off x="8293100" y="800100"/>
            <a:ext cx="1866900" cy="46990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 flipH="1">
            <a:off x="165100" y="800100"/>
            <a:ext cx="8039100" cy="6032500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0" y="800100"/>
            <a:ext cx="165100" cy="60325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44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3460" y="5786899"/>
            <a:ext cx="1071582" cy="92453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7062612"/>
            <a:ext cx="2370667" cy="405694"/>
          </a:xfrm>
          <a:prstGeom prst="rect">
            <a:avLst/>
          </a:prstGeom>
        </p:spPr>
        <p:txBody>
          <a:bodyPr lIns="101599" tIns="50799" rIns="101599" bIns="50799"/>
          <a:lstStyle/>
          <a:p>
            <a:fld id="{FF8D8D5D-A61F-8548-9271-D5D35D5D5F98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1334" y="7062612"/>
            <a:ext cx="3217333" cy="405694"/>
          </a:xfrm>
          <a:prstGeom prst="rect">
            <a:avLst/>
          </a:prstGeom>
        </p:spPr>
        <p:txBody>
          <a:bodyPr lIns="101599" tIns="50799" rIns="101599" bIns="5079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81333" y="7062612"/>
            <a:ext cx="2370667" cy="405694"/>
          </a:xfrm>
          <a:prstGeom prst="rect">
            <a:avLst/>
          </a:prstGeom>
        </p:spPr>
        <p:txBody>
          <a:bodyPr lIns="101599" tIns="50799" rIns="101599" bIns="50799"/>
          <a:lstStyle/>
          <a:p>
            <a:fld id="{42BABFCF-DB33-0F46-90C7-263FA7AB6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6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968500" y="2571748"/>
            <a:ext cx="8191500" cy="4095754"/>
          </a:xfrm>
          <a:prstGeom prst="rect">
            <a:avLst/>
          </a:prstGeom>
          <a:solidFill>
            <a:srgbClr val="FFFFFF"/>
          </a:solidFill>
          <a:ln w="12700">
            <a:solidFill>
              <a:srgbClr val="E1E1E1"/>
            </a:solidFill>
            <a:miter lim="400000"/>
          </a:ln>
          <a:effectLst>
            <a:outerShdw blurRad="63500" dir="2700000" rotWithShape="0">
              <a:srgbClr val="000000">
                <a:alpha val="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787398"/>
            <a:ext cx="10160001" cy="1784352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1968500" y="6667500"/>
            <a:ext cx="8191500" cy="165100"/>
          </a:xfrm>
          <a:prstGeom prst="rect">
            <a:avLst/>
          </a:prstGeom>
          <a:solidFill>
            <a:srgbClr val="6AA4C9"/>
          </a:solidFill>
          <a:ln w="12700">
            <a:miter lim="400000"/>
          </a:ln>
          <a:effectLst>
            <a:outerShdw blurRad="88900" dir="27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1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5" name="image2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7660" y="5786899"/>
            <a:ext cx="1071582" cy="92453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>
                <a:alpha val="25000"/>
              </a:srgbClr>
            </a:outerShdw>
          </a:effectLst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2159000" y="0"/>
            <a:ext cx="7797801" cy="2360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2158999" y="2671233"/>
            <a:ext cx="7797801" cy="4948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2" spcCol="389890"/>
          <a:lstStyle>
            <a:lvl1pPr>
              <a:buBlip>
                <a:blip r:embed="rId9"/>
              </a:buBlip>
            </a:lvl1pPr>
            <a:lvl2pPr>
              <a:buBlip>
                <a:blip r:embed="rId9"/>
              </a:buBlip>
            </a:lvl2pPr>
            <a:lvl3pPr>
              <a:buBlip>
                <a:blip r:embed="rId9"/>
              </a:buBlip>
            </a:lvl3pPr>
            <a:lvl4pPr>
              <a:buBlip>
                <a:blip r:embed="rId9"/>
              </a:buBlip>
            </a:lvl4pPr>
            <a:lvl5pPr>
              <a:buBlip>
                <a:blip r:embed="rId9"/>
              </a:buBlip>
            </a:lvl5pPr>
          </a:lstStyle>
          <a:p>
            <a:pPr lvl="0">
              <a:defRPr sz="1800"/>
            </a:pPr>
            <a:r>
              <a:rPr sz="2700"/>
              <a:t>Body Level One</a:t>
            </a:r>
          </a:p>
          <a:p>
            <a:pPr lvl="1">
              <a:defRPr sz="1800"/>
            </a:pPr>
            <a:r>
              <a:rPr sz="2700"/>
              <a:t>Body Level Two</a:t>
            </a:r>
          </a:p>
          <a:p>
            <a:pPr lvl="2">
              <a:defRPr sz="1800"/>
            </a:pPr>
            <a:r>
              <a:rPr sz="2700"/>
              <a:t>Body Level Three</a:t>
            </a:r>
          </a:p>
          <a:p>
            <a:pPr lvl="3">
              <a:defRPr sz="1800"/>
            </a:pPr>
            <a:r>
              <a:rPr sz="2700"/>
              <a:t>Body Level Four</a:t>
            </a:r>
          </a:p>
          <a:p>
            <a:pPr lvl="4">
              <a:defRPr sz="1800"/>
            </a:pPr>
            <a:r>
              <a:rPr sz="27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9" r:id="rId5"/>
  </p:sldLayoutIdLst>
  <p:transition xmlns:p14="http://schemas.microsoft.com/office/powerpoint/2010/main" spd="med"/>
  <p:txStyles>
    <p:titleStyle>
      <a:lvl1pPr defTabSz="457200">
        <a:defRPr sz="4200">
          <a:latin typeface="Myriad Pro"/>
          <a:ea typeface="Myriad Pro"/>
          <a:cs typeface="Myriad Pro"/>
          <a:sym typeface="Myriad Pro"/>
        </a:defRPr>
      </a:lvl1pPr>
      <a:lvl2pPr defTabSz="457200">
        <a:defRPr sz="4200">
          <a:latin typeface="Myriad Pro"/>
          <a:ea typeface="Myriad Pro"/>
          <a:cs typeface="Myriad Pro"/>
          <a:sym typeface="Myriad Pro"/>
        </a:defRPr>
      </a:lvl2pPr>
      <a:lvl3pPr defTabSz="457200">
        <a:defRPr sz="4200">
          <a:latin typeface="Myriad Pro"/>
          <a:ea typeface="Myriad Pro"/>
          <a:cs typeface="Myriad Pro"/>
          <a:sym typeface="Myriad Pro"/>
        </a:defRPr>
      </a:lvl3pPr>
      <a:lvl4pPr defTabSz="457200">
        <a:defRPr sz="4200">
          <a:latin typeface="Myriad Pro"/>
          <a:ea typeface="Myriad Pro"/>
          <a:cs typeface="Myriad Pro"/>
          <a:sym typeface="Myriad Pro"/>
        </a:defRPr>
      </a:lvl4pPr>
      <a:lvl5pPr defTabSz="457200">
        <a:defRPr sz="4200">
          <a:latin typeface="Myriad Pro"/>
          <a:ea typeface="Myriad Pro"/>
          <a:cs typeface="Myriad Pro"/>
          <a:sym typeface="Myriad Pro"/>
        </a:defRPr>
      </a:lvl5pPr>
      <a:lvl6pPr defTabSz="457200">
        <a:defRPr sz="4200">
          <a:latin typeface="Myriad Pro"/>
          <a:ea typeface="Myriad Pro"/>
          <a:cs typeface="Myriad Pro"/>
          <a:sym typeface="Myriad Pro"/>
        </a:defRPr>
      </a:lvl6pPr>
      <a:lvl7pPr defTabSz="457200">
        <a:defRPr sz="4200">
          <a:latin typeface="Myriad Pro"/>
          <a:ea typeface="Myriad Pro"/>
          <a:cs typeface="Myriad Pro"/>
          <a:sym typeface="Myriad Pro"/>
        </a:defRPr>
      </a:lvl7pPr>
      <a:lvl8pPr defTabSz="457200">
        <a:defRPr sz="4200">
          <a:latin typeface="Myriad Pro"/>
          <a:ea typeface="Myriad Pro"/>
          <a:cs typeface="Myriad Pro"/>
          <a:sym typeface="Myriad Pro"/>
        </a:defRPr>
      </a:lvl8pPr>
      <a:lvl9pPr defTabSz="457200">
        <a:defRPr sz="4200">
          <a:latin typeface="Myriad Pro"/>
          <a:ea typeface="Myriad Pro"/>
          <a:cs typeface="Myriad Pro"/>
          <a:sym typeface="Myriad Pro"/>
        </a:defRPr>
      </a:lvl9pPr>
    </p:titleStyle>
    <p:bodyStyle>
      <a:lvl1pPr marL="489202" indent="-489202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1pPr>
      <a:lvl2pPr marL="797540" indent="-534521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2pPr>
      <a:lvl3pPr marL="1104685" indent="-594949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3pPr>
      <a:lvl4pPr marL="1905480" indent="-1132576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4pPr>
      <a:lvl5pPr marL="2111326" indent="-1075255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5pPr>
      <a:lvl6pPr marL="2466929" indent="-1075258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6pPr>
      <a:lvl7pPr marL="2822529" indent="-1075258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7pPr>
      <a:lvl8pPr marL="3178129" indent="-1075258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8pPr>
      <a:lvl9pPr marL="3533728" indent="-1075258" defTabSz="457200">
        <a:spcBef>
          <a:spcPts val="1300"/>
        </a:spcBef>
        <a:buSzPct val="85000"/>
        <a:buBlip>
          <a:blip r:embed="rId9"/>
        </a:buBlip>
        <a:defRPr sz="2700">
          <a:latin typeface="Myriad Pro"/>
          <a:ea typeface="Myriad Pro"/>
          <a:cs typeface="Myriad Pro"/>
          <a:sym typeface="Myriad Pro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1pPr>
      <a:lvl2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2pPr>
      <a:lvl3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3pPr>
      <a:lvl4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4pPr>
      <a:lvl5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5pPr>
      <a:lvl6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6pPr>
      <a:lvl7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7pPr>
      <a:lvl8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8pPr>
      <a:lvl9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Myriad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678260" y="5676898"/>
            <a:ext cx="715324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lang="en-US" sz="3400" dirty="0" smtClean="0">
                <a:latin typeface="Myriad Pro"/>
                <a:ea typeface="Myriad Pro"/>
                <a:cs typeface="Myriad Pro"/>
                <a:sym typeface="Myriad Pro"/>
              </a:rPr>
              <a:t>The State of Sakai</a:t>
            </a:r>
            <a:endParaRPr dirty="0">
              <a:latin typeface="Myriad Pro"/>
              <a:ea typeface="Myriad Pro"/>
              <a:cs typeface="Myriad Pro"/>
              <a:sym typeface="Myriad Pro"/>
            </a:endParaRPr>
          </a:p>
          <a:p>
            <a:pPr lvl="0" algn="l">
              <a:defRPr sz="1800"/>
            </a:pPr>
            <a:r>
              <a:rPr lang="en-US" sz="3400" dirty="0" smtClean="0">
                <a:latin typeface="Myriad Pro"/>
                <a:ea typeface="Myriad Pro"/>
                <a:cs typeface="Myriad Pro"/>
                <a:sym typeface="Myriad Pro"/>
              </a:rPr>
              <a:t>Charles Severance, Sakai PMC Chair</a:t>
            </a:r>
            <a:endParaRPr sz="3400" dirty="0">
              <a:latin typeface="Myriad Pro"/>
              <a:ea typeface="Myriad Pro"/>
              <a:cs typeface="Myriad Pro"/>
              <a:sym typeface="Myriad Pro"/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8" y="945809"/>
            <a:ext cx="10160000" cy="6601506"/>
          </a:xfrm>
          <a:prstGeom prst="rect">
            <a:avLst/>
          </a:prstGeom>
        </p:spPr>
      </p:pic>
      <p:sp>
        <p:nvSpPr>
          <p:cNvPr id="70" name="Shape 70"/>
          <p:cNvSpPr/>
          <p:nvPr/>
        </p:nvSpPr>
        <p:spPr>
          <a:xfrm>
            <a:off x="959416" y="6153500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1" name="Shape 71"/>
          <p:cNvSpPr/>
          <p:nvPr/>
        </p:nvSpPr>
        <p:spPr>
          <a:xfrm>
            <a:off x="1877345" y="6252719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72" name="Shape 72"/>
          <p:cNvSpPr/>
          <p:nvPr/>
        </p:nvSpPr>
        <p:spPr>
          <a:xfrm>
            <a:off x="1430861" y="5161313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73" name="Shape 73"/>
          <p:cNvSpPr/>
          <p:nvPr/>
        </p:nvSpPr>
        <p:spPr>
          <a:xfrm>
            <a:off x="1386989" y="6640964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684646" y="6422683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922770" y="558924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359334" y="5281668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508162" y="5192371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3252302" y="4974089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923361" y="3315844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80" name="Shape 80"/>
          <p:cNvSpPr/>
          <p:nvPr/>
        </p:nvSpPr>
        <p:spPr>
          <a:xfrm>
            <a:off x="3887302" y="4835183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107693" y="400174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601677" y="4606980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5012657" y="4397328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84" name="Shape 84"/>
          <p:cNvSpPr/>
          <p:nvPr/>
        </p:nvSpPr>
        <p:spPr>
          <a:xfrm>
            <a:off x="3782345" y="4298109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85" name="Shape 85"/>
          <p:cNvSpPr/>
          <p:nvPr/>
        </p:nvSpPr>
        <p:spPr>
          <a:xfrm>
            <a:off x="3107657" y="4397328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86" name="Shape 86"/>
          <p:cNvSpPr/>
          <p:nvPr/>
        </p:nvSpPr>
        <p:spPr>
          <a:xfrm>
            <a:off x="2061677" y="5440418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220427" y="5361042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323830" y="4685063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90" name="Shape 90"/>
          <p:cNvSpPr/>
          <p:nvPr/>
        </p:nvSpPr>
        <p:spPr>
          <a:xfrm>
            <a:off x="6010107" y="3639051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950762" y="3865878"/>
            <a:ext cx="550735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6" name="Shape 90"/>
          <p:cNvSpPr/>
          <p:nvPr/>
        </p:nvSpPr>
        <p:spPr>
          <a:xfrm>
            <a:off x="7095159" y="307655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7" name="Shape 91"/>
          <p:cNvSpPr/>
          <p:nvPr/>
        </p:nvSpPr>
        <p:spPr>
          <a:xfrm>
            <a:off x="7469163" y="2886657"/>
            <a:ext cx="550735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sp>
        <p:nvSpPr>
          <p:cNvPr id="28" name="Rectangle 27"/>
          <p:cNvSpPr/>
          <p:nvPr/>
        </p:nvSpPr>
        <p:spPr>
          <a:xfrm>
            <a:off x="-356124" y="437580"/>
            <a:ext cx="10516123" cy="1056238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1324" y="308460"/>
            <a:ext cx="9144000" cy="1270000"/>
          </a:xfrm>
          <a:prstGeom prst="rect">
            <a:avLst/>
          </a:prstGeom>
        </p:spPr>
        <p:txBody>
          <a:bodyPr vert="horz" lIns="101599" tIns="50799" rIns="101599" bIns="50799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spc="-167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Perception Versus Reality</a:t>
            </a:r>
          </a:p>
        </p:txBody>
      </p:sp>
    </p:spTree>
    <p:extLst>
      <p:ext uri="{BB962C8B-B14F-4D97-AF65-F5344CB8AC3E}">
        <p14:creationId xmlns:p14="http://schemas.microsoft.com/office/powerpoint/2010/main" val="42145920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457201" y="1472770"/>
            <a:ext cx="3481952" cy="5134272"/>
          </a:xfrm>
          <a:prstGeom prst="rect">
            <a:avLst/>
          </a:prstGeom>
        </p:spPr>
        <p:txBody>
          <a:bodyPr/>
          <a:lstStyle>
            <a:lvl1pPr marL="489202" indent="-489202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1pPr>
            <a:lvl2pPr marL="797540" indent="-534521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2pPr>
            <a:lvl3pPr marL="1104685" indent="-594949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3pPr>
            <a:lvl4pPr marL="1905480" indent="-1132576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4pPr>
            <a:lvl5pPr marL="2111326" indent="-1075255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5pPr>
            <a:lvl6pPr marL="24669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6pPr>
            <a:lvl7pPr marL="28225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7pPr>
            <a:lvl8pPr marL="31781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8pPr>
            <a:lvl9pPr marL="3533728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/>
            <a:r>
              <a:rPr lang="en-US" sz="2400" dirty="0" smtClean="0"/>
              <a:t>Peer Grading Assignments</a:t>
            </a:r>
          </a:p>
          <a:p>
            <a:pPr algn="l"/>
            <a:r>
              <a:rPr lang="en-US" sz="2400" dirty="0" smtClean="0"/>
              <a:t>Group Assignments</a:t>
            </a:r>
          </a:p>
          <a:p>
            <a:pPr algn="l"/>
            <a:r>
              <a:rPr lang="en-US" sz="2400" dirty="0" smtClean="0"/>
              <a:t>Help Improvements</a:t>
            </a:r>
          </a:p>
          <a:p>
            <a:pPr algn="l"/>
            <a:r>
              <a:rPr lang="en-US" sz="2400" dirty="0" smtClean="0"/>
              <a:t>Forums "MOOC-like"</a:t>
            </a:r>
          </a:p>
          <a:p>
            <a:pPr algn="l"/>
            <a:r>
              <a:rPr lang="en-US" sz="2400" dirty="0" smtClean="0"/>
              <a:t>Test and Quizzes – All HTML5 recorder</a:t>
            </a:r>
          </a:p>
          <a:p>
            <a:pPr algn="l"/>
            <a:r>
              <a:rPr lang="en-US" sz="2400" dirty="0" smtClean="0"/>
              <a:t>Syllabus Improvements</a:t>
            </a:r>
          </a:p>
          <a:p>
            <a:pPr algn="l"/>
            <a:r>
              <a:rPr lang="en-US" sz="2400" dirty="0" smtClean="0"/>
              <a:t>Improved messaging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398075" y="1460285"/>
            <a:ext cx="3523281" cy="4525963"/>
          </a:xfrm>
          <a:prstGeom prst="rect">
            <a:avLst/>
          </a:prstGeom>
        </p:spPr>
        <p:txBody>
          <a:bodyPr/>
          <a:lstStyle>
            <a:lvl1pPr marL="489202" indent="-489202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1pPr>
            <a:lvl2pPr marL="797540" indent="-534521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2pPr>
            <a:lvl3pPr marL="1104685" indent="-594949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3pPr>
            <a:lvl4pPr marL="1905480" indent="-1132576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4pPr>
            <a:lvl5pPr marL="2111326" indent="-1075255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5pPr>
            <a:lvl6pPr marL="24669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6pPr>
            <a:lvl7pPr marL="28225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7pPr>
            <a:lvl8pPr marL="3178129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8pPr>
            <a:lvl9pPr marL="3533728" indent="-1075258" defTabSz="457200">
              <a:spcBef>
                <a:spcPts val="1300"/>
              </a:spcBef>
              <a:buSzPct val="85000"/>
              <a:buBlip>
                <a:blip r:embed="rId2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/>
            <a:r>
              <a:rPr lang="en-US" sz="2400" dirty="0" smtClean="0"/>
              <a:t>Lesson Builder</a:t>
            </a:r>
          </a:p>
          <a:p>
            <a:pPr lvl="1" algn="l"/>
            <a:r>
              <a:rPr lang="en-US" sz="2400" dirty="0" smtClean="0"/>
              <a:t>Peer rubrics</a:t>
            </a:r>
          </a:p>
          <a:p>
            <a:pPr lvl="1" algn="l"/>
            <a:r>
              <a:rPr lang="en-US" sz="2400" dirty="0" smtClean="0"/>
              <a:t>Polls</a:t>
            </a:r>
          </a:p>
          <a:p>
            <a:pPr algn="l"/>
            <a:r>
              <a:rPr lang="en-US" sz="2400" dirty="0" smtClean="0"/>
              <a:t>Rich Text Editor</a:t>
            </a:r>
          </a:p>
          <a:p>
            <a:pPr lvl="1" algn="l"/>
            <a:r>
              <a:rPr lang="en-US" sz="2400" dirty="0" smtClean="0"/>
              <a:t>Audio Record HTML</a:t>
            </a:r>
          </a:p>
          <a:p>
            <a:pPr lvl="1" algn="l"/>
            <a:r>
              <a:rPr lang="en-US" sz="2400" dirty="0" smtClean="0"/>
              <a:t>Accessibility/ARIA</a:t>
            </a:r>
          </a:p>
          <a:p>
            <a:pPr lvl="1" algn="l"/>
            <a:r>
              <a:rPr lang="en-US" sz="2400" dirty="0" err="1" smtClean="0"/>
              <a:t>MathML</a:t>
            </a:r>
            <a:endParaRPr lang="en-US" sz="2400" dirty="0" smtClean="0"/>
          </a:p>
          <a:p>
            <a:pPr algn="l"/>
            <a:r>
              <a:rPr lang="en-US" sz="2400" dirty="0" smtClean="0"/>
              <a:t>Grade Book Extra Credit</a:t>
            </a:r>
          </a:p>
          <a:p>
            <a:pPr algn="l"/>
            <a:r>
              <a:rPr lang="en-US" sz="2400" dirty="0" smtClean="0"/>
              <a:t>Drag / Drop Upload</a:t>
            </a:r>
          </a:p>
        </p:txBody>
      </p:sp>
    </p:spTree>
    <p:extLst>
      <p:ext uri="{BB962C8B-B14F-4D97-AF65-F5344CB8AC3E}">
        <p14:creationId xmlns:p14="http://schemas.microsoft.com/office/powerpoint/2010/main" val="1366666868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0678" y="7051715"/>
            <a:ext cx="9643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https://</a:t>
            </a:r>
            <a:r>
              <a:rPr lang="en-US" sz="1800" dirty="0" err="1">
                <a:solidFill>
                  <a:srgbClr val="000000"/>
                </a:solidFill>
              </a:rPr>
              <a:t>confluence.sakaiproject.org</a:t>
            </a:r>
            <a:r>
              <a:rPr lang="en-US" sz="1800" dirty="0">
                <a:solidFill>
                  <a:srgbClr val="000000"/>
                </a:solidFill>
              </a:rPr>
              <a:t>/display/REL/Sakai+11+straw+man</a:t>
            </a:r>
          </a:p>
        </p:txBody>
      </p:sp>
      <p:pic>
        <p:nvPicPr>
          <p:cNvPr id="7" name="Picture 6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9" y="1084228"/>
            <a:ext cx="7824627" cy="5531789"/>
          </a:xfrm>
          <a:prstGeom prst="rect">
            <a:avLst/>
          </a:prstGeom>
        </p:spPr>
      </p:pic>
      <p:pic>
        <p:nvPicPr>
          <p:cNvPr id="8" name="Picture 7" descr="IMG_36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239" y="2772102"/>
            <a:ext cx="3284614" cy="2452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1638" y="2033365"/>
            <a:ext cx="2736117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January 2014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008722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0678" y="7051715"/>
            <a:ext cx="9643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https://</a:t>
            </a:r>
            <a:r>
              <a:rPr lang="en-US" sz="1800" dirty="0" err="1">
                <a:solidFill>
                  <a:srgbClr val="000000"/>
                </a:solidFill>
              </a:rPr>
              <a:t>confluence.sakaiproject.org</a:t>
            </a:r>
            <a:r>
              <a:rPr lang="en-US" sz="1800" dirty="0">
                <a:solidFill>
                  <a:srgbClr val="000000"/>
                </a:solidFill>
              </a:rPr>
              <a:t>/display/REL/Sakai+11+straw+man</a:t>
            </a:r>
          </a:p>
        </p:txBody>
      </p:sp>
      <p:pic>
        <p:nvPicPr>
          <p:cNvPr id="5" name="Picture 4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8" y="882540"/>
            <a:ext cx="8112414" cy="542440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54" y="3122661"/>
            <a:ext cx="7222301" cy="187036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93881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797800" cy="16383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 smtClean="0"/>
              <a:t>Sakai 11 – Significant UI/UX</a:t>
            </a:r>
            <a:endParaRPr dirty="0"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34671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r>
              <a:rPr lang="en-US" dirty="0" smtClean="0"/>
              <a:t>Morpheus Portal is </a:t>
            </a:r>
            <a:r>
              <a:rPr lang="en-US" dirty="0" err="1" smtClean="0"/>
              <a:t>iframe</a:t>
            </a:r>
            <a:r>
              <a:rPr lang="en-US" dirty="0" smtClean="0"/>
              <a:t>-free and Responsive </a:t>
            </a:r>
          </a:p>
          <a:p>
            <a:pPr lvl="1"/>
            <a:r>
              <a:rPr lang="en-US" dirty="0" smtClean="0"/>
              <a:t>NYU, Marist, Murcia</a:t>
            </a:r>
          </a:p>
          <a:p>
            <a:r>
              <a:rPr lang="en-US" dirty="0" smtClean="0"/>
              <a:t>Grade book UI Redesign</a:t>
            </a:r>
          </a:p>
          <a:p>
            <a:r>
              <a:rPr lang="en-US" dirty="0" smtClean="0"/>
              <a:t>Lessons UI Redesign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372119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IG info for Sakai 10-11 Webin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7" y="1097749"/>
            <a:ext cx="7540441" cy="4240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9608" y="5864891"/>
            <a:ext cx="5690508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Fund Raising with a Purpose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46367785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0" y="1442203"/>
            <a:ext cx="7820316" cy="47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29317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3" y="1442209"/>
            <a:ext cx="7800561" cy="44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31006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debook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3" y="1491246"/>
            <a:ext cx="7686839" cy="40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9568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999450" y="987425"/>
            <a:ext cx="7797899" cy="1638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200" smtClean="0">
                <a:latin typeface="PT Sans"/>
                <a:ea typeface="PT Sans"/>
                <a:cs typeface="PT Sans"/>
                <a:sym typeface="PT Sans"/>
              </a:rPr>
              <a:t>Sakai-11 Schedule</a:t>
            </a:r>
            <a:endParaRPr lang="en-US" sz="42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2059775" y="2964650"/>
            <a:ext cx="7917599" cy="360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 smtClean="0"/>
              <a:t>Late </a:t>
            </a:r>
            <a:r>
              <a:rPr lang="en-US" sz="2400" dirty="0"/>
              <a:t>June - Sakai 11 branch cut. Code freeze / String freeze . </a:t>
            </a:r>
          </a:p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2015 October - RC01 (lots of testing between now and then is needed. lots of bug fixing too!)</a:t>
            </a:r>
          </a:p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2400" dirty="0"/>
              <a:t>Q4 2015 - Stretch goal - release Sakai 11</a:t>
            </a:r>
          </a:p>
          <a:p>
            <a:pPr algn="l" rtl="0">
              <a:spcBef>
                <a:spcPts val="0"/>
              </a:spcBef>
              <a:buNone/>
            </a:pPr>
            <a:endParaRPr dirty="0"/>
          </a:p>
          <a:p>
            <a:pPr lvl="0" algn="l" rtl="0">
              <a:spcBef>
                <a:spcPts val="0"/>
              </a:spcBef>
              <a:buNone/>
            </a:pPr>
            <a:endParaRPr dirty="0"/>
          </a:p>
          <a:p>
            <a:pPr lvl="0" algn="l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08795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61" y="1395203"/>
            <a:ext cx="7167966" cy="47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87658"/>
      </p:ext>
    </p:extLst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37770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2023275" y="881075"/>
            <a:ext cx="1858200" cy="198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200">
                <a:latin typeface="PT Sans"/>
                <a:ea typeface="PT Sans"/>
                <a:cs typeface="PT Sans"/>
                <a:sym typeface="PT Sans"/>
              </a:rPr>
              <a:t>Source Code Control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325" y="1055525"/>
            <a:ext cx="6278549" cy="5219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634116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06-01-Ohlo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6" y="1205423"/>
            <a:ext cx="7892968" cy="4650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356" y="6975055"/>
            <a:ext cx="47191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>
                <a:solidFill>
                  <a:srgbClr val="000000"/>
                </a:solidFill>
              </a:rPr>
              <a:t>https://</a:t>
            </a:r>
            <a:r>
              <a:rPr lang="en-US" sz="2400" dirty="0" err="1">
                <a:solidFill>
                  <a:srgbClr val="000000"/>
                </a:solidFill>
              </a:rPr>
              <a:t>www.openhub.net</a:t>
            </a:r>
            <a:r>
              <a:rPr lang="en-US" sz="2400" dirty="0">
                <a:solidFill>
                  <a:srgbClr val="000000"/>
                </a:solidFill>
              </a:rPr>
              <a:t>/p/</a:t>
            </a:r>
            <a:r>
              <a:rPr lang="en-US" sz="2400" dirty="0" err="1">
                <a:solidFill>
                  <a:srgbClr val="000000"/>
                </a:solidFill>
              </a:rPr>
              <a:t>sakai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28472887"/>
      </p:ext>
    </p:extLst>
  </p:cSld>
  <p:clrMapOvr>
    <a:masterClrMapping/>
  </p:clrMapOvr>
  <p:transition xmlns:p14="http://schemas.microsoft.com/office/powerpoint/2010/main"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77" y="6975055"/>
            <a:ext cx="806000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>
                <a:solidFill>
                  <a:srgbClr val="000000"/>
                </a:solidFill>
              </a:rPr>
              <a:t>https://</a:t>
            </a:r>
            <a:r>
              <a:rPr lang="en-US" sz="2400" dirty="0" err="1">
                <a:solidFill>
                  <a:srgbClr val="000000"/>
                </a:solidFill>
              </a:rPr>
              <a:t>github.com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sakaiproject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sakai</a:t>
            </a:r>
            <a:r>
              <a:rPr lang="en-US" sz="2400" dirty="0">
                <a:solidFill>
                  <a:srgbClr val="000000"/>
                </a:solidFill>
              </a:rPr>
              <a:t>/graphs/contributors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997"/>
            <a:ext cx="10160000" cy="63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74624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077" y="6975055"/>
            <a:ext cx="806000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>
                <a:solidFill>
                  <a:srgbClr val="000000"/>
                </a:solidFill>
              </a:rPr>
              <a:t>https://</a:t>
            </a:r>
            <a:r>
              <a:rPr lang="en-US" sz="2400" dirty="0" err="1">
                <a:solidFill>
                  <a:srgbClr val="000000"/>
                </a:solidFill>
              </a:rPr>
              <a:t>github.com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sakaiproject</a:t>
            </a:r>
            <a:r>
              <a:rPr lang="en-US" sz="2400" dirty="0">
                <a:solidFill>
                  <a:srgbClr val="000000"/>
                </a:solidFill>
              </a:rPr>
              <a:t>/</a:t>
            </a:r>
            <a:r>
              <a:rPr lang="en-US" sz="2400" dirty="0" err="1">
                <a:solidFill>
                  <a:srgbClr val="000000"/>
                </a:solidFill>
              </a:rPr>
              <a:t>sakai</a:t>
            </a:r>
            <a:r>
              <a:rPr lang="en-US" sz="2400" dirty="0">
                <a:solidFill>
                  <a:srgbClr val="000000"/>
                </a:solidFill>
              </a:rPr>
              <a:t>/graphs/contributors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335"/>
            <a:ext cx="10160000" cy="661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00815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5-03-sakai-email-over-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269"/>
            <a:ext cx="10160000" cy="53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17044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Leadership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3119429" cy="3571929"/>
          </a:xfrm>
        </p:spPr>
        <p:txBody>
          <a:bodyPr/>
          <a:lstStyle/>
          <a:p>
            <a:r>
              <a:rPr lang="en-US" dirty="0"/>
              <a:t>Rutgers</a:t>
            </a:r>
          </a:p>
          <a:p>
            <a:r>
              <a:rPr lang="en-US" dirty="0"/>
              <a:t>Oxford</a:t>
            </a:r>
          </a:p>
          <a:p>
            <a:r>
              <a:rPr lang="en-US" dirty="0"/>
              <a:t>Cape Town</a:t>
            </a:r>
          </a:p>
          <a:p>
            <a:r>
              <a:rPr lang="en-US" dirty="0" smtClean="0"/>
              <a:t>Notre </a:t>
            </a:r>
            <a:r>
              <a:rPr lang="en-US" dirty="0"/>
              <a:t>Dame</a:t>
            </a:r>
          </a:p>
          <a:p>
            <a:r>
              <a:rPr lang="en-US" dirty="0"/>
              <a:t>Duke</a:t>
            </a:r>
          </a:p>
          <a:p>
            <a:r>
              <a:rPr lang="en-US" dirty="0" smtClean="0"/>
              <a:t>Marist</a:t>
            </a:r>
            <a:endParaRPr lang="en-US" dirty="0"/>
          </a:p>
        </p:txBody>
      </p:sp>
      <p:pic>
        <p:nvPicPr>
          <p:cNvPr id="4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41" y="1166979"/>
            <a:ext cx="1374867" cy="1411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4" descr="Unicon_Logo_RegTM (fcp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7" y="7006818"/>
            <a:ext cx="2958304" cy="43388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 descr="longsight-logo (fcp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59" y="6924783"/>
            <a:ext cx="2578351" cy="631433"/>
          </a:xfrm>
          <a:prstGeom prst="rect">
            <a:avLst/>
          </a:prstGeom>
        </p:spPr>
      </p:pic>
      <p:pic>
        <p:nvPicPr>
          <p:cNvPr id="7" name="Picture 6" descr="Scriba LOGO V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4" b="16079"/>
          <a:stretch/>
        </p:blipFill>
        <p:spPr>
          <a:xfrm>
            <a:off x="8253315" y="6864339"/>
            <a:ext cx="1648375" cy="6814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5840479" y="2971800"/>
            <a:ext cx="3119429" cy="3571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1" spcCol="38100"/>
          <a:lstStyle>
            <a:lvl1pPr marL="579796" indent="-579796" defTabSz="457200">
              <a:spcBef>
                <a:spcPts val="1300"/>
              </a:spcBef>
              <a:buSzPct val="55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1pPr>
            <a:lvl2pPr marL="867731" indent="-604712" defTabSz="457200">
              <a:spcBef>
                <a:spcPts val="1300"/>
              </a:spcBef>
              <a:buSzPct val="54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2pPr>
            <a:lvl3pPr marL="1214861" indent="-705124" defTabSz="457200">
              <a:spcBef>
                <a:spcPts val="1300"/>
              </a:spcBef>
              <a:buSzPct val="50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3pPr>
            <a:lvl4pPr marL="1779640" indent="-1006736" defTabSz="457200">
              <a:spcBef>
                <a:spcPts val="1300"/>
              </a:spcBef>
              <a:buSzPct val="85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4pPr>
            <a:lvl5pPr marL="1991854" indent="-955783" defTabSz="457200">
              <a:spcBef>
                <a:spcPts val="1300"/>
              </a:spcBef>
              <a:buSzPct val="85000"/>
              <a:buBlip>
                <a:blip r:embed="rId6"/>
              </a:buBlip>
              <a:defRPr sz="2400">
                <a:latin typeface="Myriad Pro"/>
                <a:ea typeface="Myriad Pro"/>
                <a:cs typeface="Myriad Pro"/>
                <a:sym typeface="Myriad Pro"/>
              </a:defRPr>
            </a:lvl5pPr>
            <a:lvl6pPr marL="2466929" indent="-1075258" defTabSz="457200">
              <a:spcBef>
                <a:spcPts val="1300"/>
              </a:spcBef>
              <a:buSzPct val="85000"/>
              <a:buBlip>
                <a:blip r:embed="rId6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6pPr>
            <a:lvl7pPr marL="2822529" indent="-1075258" defTabSz="457200">
              <a:spcBef>
                <a:spcPts val="1300"/>
              </a:spcBef>
              <a:buSzPct val="85000"/>
              <a:buBlip>
                <a:blip r:embed="rId6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7pPr>
            <a:lvl8pPr marL="3178129" indent="-1075258" defTabSz="457200">
              <a:spcBef>
                <a:spcPts val="1300"/>
              </a:spcBef>
              <a:buSzPct val="85000"/>
              <a:buBlip>
                <a:blip r:embed="rId6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8pPr>
            <a:lvl9pPr marL="3533728" indent="-1075258" defTabSz="457200">
              <a:spcBef>
                <a:spcPts val="1300"/>
              </a:spcBef>
              <a:buSzPct val="85000"/>
              <a:buBlip>
                <a:blip r:embed="rId6"/>
              </a:buBlip>
              <a:defRPr sz="2700"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/>
            <a:r>
              <a:rPr lang="en-US" dirty="0" smtClean="0"/>
              <a:t>NYU</a:t>
            </a:r>
          </a:p>
          <a:p>
            <a:pPr algn="l"/>
            <a:r>
              <a:rPr lang="en-US" dirty="0" smtClean="0"/>
              <a:t>Western University</a:t>
            </a:r>
          </a:p>
          <a:p>
            <a:pPr algn="l"/>
            <a:r>
              <a:rPr lang="en-US" dirty="0" smtClean="0"/>
              <a:t>Texas State University</a:t>
            </a:r>
          </a:p>
          <a:p>
            <a:pPr algn="l"/>
            <a:r>
              <a:rPr lang="en-US" dirty="0" smtClean="0"/>
              <a:t>UHUHS</a:t>
            </a:r>
          </a:p>
          <a:p>
            <a:pPr algn="l"/>
            <a:r>
              <a:rPr lang="en-US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69264841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3-samigo-commits-over-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7570857"/>
          </a:xfrm>
          <a:prstGeom prst="rect">
            <a:avLst/>
          </a:prstGeom>
        </p:spPr>
      </p:pic>
      <p:pic>
        <p:nvPicPr>
          <p:cNvPr id="5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790" y="4112026"/>
            <a:ext cx="1567773" cy="1174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longsight-logo (fcp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51" y="4519286"/>
            <a:ext cx="3132149" cy="767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958487" y="6343304"/>
            <a:ext cx="2336832" cy="6258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101599" tIns="50799" rIns="101599" bIns="50799" rtlCol="0">
            <a:spAutoFit/>
          </a:bodyPr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1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18" y="945809"/>
            <a:ext cx="10160000" cy="6601506"/>
          </a:xfrm>
          <a:prstGeom prst="rect">
            <a:avLst/>
          </a:prstGeom>
        </p:spPr>
      </p:pic>
      <p:sp>
        <p:nvSpPr>
          <p:cNvPr id="70" name="Shape 70"/>
          <p:cNvSpPr/>
          <p:nvPr/>
        </p:nvSpPr>
        <p:spPr>
          <a:xfrm>
            <a:off x="959416" y="6153500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1" name="Shape 71"/>
          <p:cNvSpPr/>
          <p:nvPr/>
        </p:nvSpPr>
        <p:spPr>
          <a:xfrm>
            <a:off x="1877345" y="6252719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72" name="Shape 72"/>
          <p:cNvSpPr/>
          <p:nvPr/>
        </p:nvSpPr>
        <p:spPr>
          <a:xfrm>
            <a:off x="1430861" y="5161313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73" name="Shape 73"/>
          <p:cNvSpPr/>
          <p:nvPr/>
        </p:nvSpPr>
        <p:spPr>
          <a:xfrm>
            <a:off x="1386989" y="6640964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684646" y="6422683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922770" y="558924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359334" y="5281668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508162" y="5192371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3252302" y="4974089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4923361" y="3315844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80" name="Shape 80"/>
          <p:cNvSpPr/>
          <p:nvPr/>
        </p:nvSpPr>
        <p:spPr>
          <a:xfrm>
            <a:off x="3887302" y="4835183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107693" y="400174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601677" y="4606980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5012657" y="4397328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84" name="Shape 84"/>
          <p:cNvSpPr/>
          <p:nvPr/>
        </p:nvSpPr>
        <p:spPr>
          <a:xfrm>
            <a:off x="3782345" y="4298109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85" name="Shape 85"/>
          <p:cNvSpPr/>
          <p:nvPr/>
        </p:nvSpPr>
        <p:spPr>
          <a:xfrm>
            <a:off x="3107657" y="4397328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86" name="Shape 86"/>
          <p:cNvSpPr/>
          <p:nvPr/>
        </p:nvSpPr>
        <p:spPr>
          <a:xfrm>
            <a:off x="2061677" y="5440418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220427" y="5361042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323830" y="4685063"/>
            <a:ext cx="668383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90" name="Shape 90"/>
          <p:cNvSpPr/>
          <p:nvPr/>
        </p:nvSpPr>
        <p:spPr>
          <a:xfrm>
            <a:off x="6010107" y="3639051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950762" y="3865878"/>
            <a:ext cx="550735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6" name="Shape 90"/>
          <p:cNvSpPr/>
          <p:nvPr/>
        </p:nvSpPr>
        <p:spPr>
          <a:xfrm>
            <a:off x="7095159" y="3076555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4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7" name="Shape 91"/>
          <p:cNvSpPr/>
          <p:nvPr/>
        </p:nvSpPr>
        <p:spPr>
          <a:xfrm>
            <a:off x="6442795" y="2477894"/>
            <a:ext cx="550735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sp>
        <p:nvSpPr>
          <p:cNvPr id="28" name="Rectangle 27"/>
          <p:cNvSpPr/>
          <p:nvPr/>
        </p:nvSpPr>
        <p:spPr>
          <a:xfrm>
            <a:off x="-356124" y="437580"/>
            <a:ext cx="10516123" cy="1056238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50800" dist="63500" dir="8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1324" y="308460"/>
            <a:ext cx="9144000" cy="1270000"/>
          </a:xfrm>
          <a:prstGeom prst="rect">
            <a:avLst/>
          </a:prstGeom>
        </p:spPr>
        <p:txBody>
          <a:bodyPr vert="horz" lIns="101599" tIns="50799" rIns="101599" bIns="50799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spc="-167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Sakai 12 – Dream Big?</a:t>
            </a:r>
          </a:p>
        </p:txBody>
      </p:sp>
      <p:sp>
        <p:nvSpPr>
          <p:cNvPr id="30" name="Shape 90"/>
          <p:cNvSpPr/>
          <p:nvPr/>
        </p:nvSpPr>
        <p:spPr>
          <a:xfrm>
            <a:off x="8852099" y="2201170"/>
            <a:ext cx="297657" cy="29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0000"/>
          </a:solid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1" name="Shape 91"/>
          <p:cNvSpPr/>
          <p:nvPr/>
        </p:nvSpPr>
        <p:spPr>
          <a:xfrm>
            <a:off x="9262309" y="2011272"/>
            <a:ext cx="786030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12?</a:t>
            </a:r>
            <a:endParaRPr sz="3300" dirty="0"/>
          </a:p>
        </p:txBody>
      </p:sp>
      <p:sp>
        <p:nvSpPr>
          <p:cNvPr id="3" name="TextBox 2"/>
          <p:cNvSpPr txBox="1"/>
          <p:nvPr/>
        </p:nvSpPr>
        <p:spPr>
          <a:xfrm>
            <a:off x="5969401" y="5220054"/>
            <a:ext cx="3862414" cy="1349085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/>
          <a:p>
            <a:r>
              <a:rPr lang="en-US" sz="2700" dirty="0"/>
              <a:t>There has never been a better time to dream big in Sakai.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97535" y="3213569"/>
            <a:ext cx="150823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9005771" y="2498828"/>
            <a:ext cx="0" cy="7147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8088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Learning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XERTE – 10:30</a:t>
            </a:r>
          </a:p>
          <a:p>
            <a:r>
              <a:rPr lang="en-US" dirty="0" err="1"/>
              <a:t>Karuta</a:t>
            </a:r>
            <a:r>
              <a:rPr lang="en-US" dirty="0"/>
              <a:t> – 11:15</a:t>
            </a:r>
          </a:p>
          <a:p>
            <a:r>
              <a:rPr lang="en-US" dirty="0" err="1"/>
              <a:t>OpenCast</a:t>
            </a:r>
            <a:r>
              <a:rPr lang="en-US" dirty="0"/>
              <a:t> – 13:45</a:t>
            </a:r>
          </a:p>
          <a:p>
            <a:r>
              <a:rPr lang="en-US" dirty="0" err="1"/>
              <a:t>Tsugi</a:t>
            </a:r>
            <a:r>
              <a:rPr lang="en-US" dirty="0"/>
              <a:t> – </a:t>
            </a:r>
            <a:r>
              <a:rPr lang="en-US" dirty="0" err="1"/>
              <a:t>www.tsugi.org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33018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683500" cy="368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endParaRPr dirty="0"/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xfrm>
            <a:off x="2159000" y="5029200"/>
            <a:ext cx="7683500" cy="16129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buBlip>
                <a:blip r:embed="rId2"/>
              </a:buBlip>
            </a:pPr>
            <a:endParaRPr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695" y="786438"/>
            <a:ext cx="7792805" cy="38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01249"/>
      </p:ext>
    </p:extLst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75" y="1"/>
            <a:ext cx="10260000" cy="6823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9559" y="1709315"/>
            <a:ext cx="3812306" cy="348813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D'Arcy Norman's Law of eLearning Tool Convergence</a:t>
            </a:r>
          </a:p>
          <a:p>
            <a:pPr algn="l"/>
            <a:endParaRPr lang="en-US" sz="2000" dirty="0" smtClean="0">
              <a:solidFill>
                <a:schemeClr val="bg1"/>
              </a:solidFill>
            </a:endParaRP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Any eLearning tool, no matter how openly designed, will eventually become indistinguishable from a Learning Management System once a threshold of supported use-cases has been reached.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754" y="7067042"/>
            <a:ext cx="940000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000" dirty="0"/>
              <a:t>http://</a:t>
            </a:r>
            <a:r>
              <a:rPr lang="en-US" sz="2000" dirty="0" err="1"/>
              <a:t>darcynorman.net</a:t>
            </a:r>
            <a:r>
              <a:rPr lang="en-US" sz="2000" dirty="0"/>
              <a:t>/2013/02/15/</a:t>
            </a:r>
            <a:r>
              <a:rPr lang="en-US" sz="2000" dirty="0" err="1"/>
              <a:t>normans</a:t>
            </a:r>
            <a:r>
              <a:rPr lang="en-US" sz="2000" dirty="0"/>
              <a:t>-law-of-</a:t>
            </a:r>
            <a:r>
              <a:rPr lang="en-US" sz="2000" dirty="0" err="1"/>
              <a:t>elearning</a:t>
            </a:r>
            <a:r>
              <a:rPr lang="en-US" sz="2000" dirty="0"/>
              <a:t>-tool-convergence</a:t>
            </a:r>
            <a:r>
              <a:rPr lang="en-US" sz="2000" dirty="0" smtClean="0"/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058922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2585525"/>
            <a:ext cx="7797800" cy="25781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0" y="1550475"/>
            <a:ext cx="7797800" cy="46482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lide3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  <p:pic>
        <p:nvPicPr>
          <p:cNvPr id="5" name="Picture 4" descr="Slide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  <p:pic>
        <p:nvPicPr>
          <p:cNvPr id="6" name="Picture 5" descr="Slide3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  <p:pic>
        <p:nvPicPr>
          <p:cNvPr id="7" name="Picture 6" descr="Slide3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1320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2585525"/>
            <a:ext cx="7797800" cy="25781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0" y="1550475"/>
            <a:ext cx="7797800" cy="46482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lide3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  <p:pic>
        <p:nvPicPr>
          <p:cNvPr id="5" name="Picture 4" descr="Slide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  <p:pic>
        <p:nvPicPr>
          <p:cNvPr id="6" name="Picture 5" descr="Slide3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31426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2585525"/>
            <a:ext cx="7797800" cy="25781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0" y="1550475"/>
            <a:ext cx="7797800" cy="46482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lide3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  <p:pic>
        <p:nvPicPr>
          <p:cNvPr id="5" name="Picture 4" descr="Slide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31426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2585525"/>
            <a:ext cx="7797800" cy="25781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0" y="1550475"/>
            <a:ext cx="7797800" cy="46482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lide3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969"/>
            <a:ext cx="10160000" cy="57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31426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417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15580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797800" cy="16383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 smtClean="0"/>
              <a:t>Core Values</a:t>
            </a:r>
            <a:endParaRPr dirty="0"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34671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Open Source</a:t>
            </a:r>
          </a:p>
          <a:p>
            <a:pPr lvl="0"/>
            <a:r>
              <a:rPr lang="en-US" dirty="0"/>
              <a:t>Open Community</a:t>
            </a:r>
          </a:p>
          <a:p>
            <a:pPr lvl="0"/>
            <a:r>
              <a:rPr lang="en-US" dirty="0"/>
              <a:t>Open Planning / Roadmap</a:t>
            </a:r>
          </a:p>
          <a:p>
            <a:pPr lvl="0"/>
            <a:r>
              <a:rPr lang="en-US" dirty="0"/>
              <a:t>Our "shareholders" are the adopters and </a:t>
            </a:r>
            <a:r>
              <a:rPr lang="en-US" dirty="0" smtClean="0"/>
              <a:t>users</a:t>
            </a:r>
            <a:endParaRPr lang="en-US" dirty="0"/>
          </a:p>
        </p:txBody>
      </p:sp>
      <p:pic>
        <p:nvPicPr>
          <p:cNvPr id="4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77" y="939800"/>
            <a:ext cx="1700023" cy="174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036807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4" y="1400443"/>
            <a:ext cx="7538008" cy="44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78886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LMS Market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Sakai </a:t>
            </a:r>
            <a:r>
              <a:rPr lang="en-US" dirty="0" smtClean="0"/>
              <a:t>has never been about </a:t>
            </a:r>
            <a:r>
              <a:rPr lang="en-US" dirty="0"/>
              <a:t>market share</a:t>
            </a:r>
          </a:p>
          <a:p>
            <a:pPr lvl="1"/>
            <a:r>
              <a:rPr lang="en-US" dirty="0"/>
              <a:t>5-6% of the US market</a:t>
            </a:r>
          </a:p>
          <a:p>
            <a:pPr lvl="1"/>
            <a:r>
              <a:rPr lang="en-US" dirty="0"/>
              <a:t>8-10% of the international market</a:t>
            </a:r>
          </a:p>
          <a:p>
            <a:r>
              <a:rPr lang="en-US" dirty="0"/>
              <a:t>Many schools still on old software</a:t>
            </a:r>
          </a:p>
          <a:p>
            <a:pPr lvl="1"/>
            <a:r>
              <a:rPr lang="en-US" dirty="0"/>
              <a:t>Angel</a:t>
            </a:r>
          </a:p>
          <a:p>
            <a:pPr lvl="1"/>
            <a:r>
              <a:rPr lang="en-US" dirty="0"/>
              <a:t>Pre Blackboard 9.0</a:t>
            </a:r>
          </a:p>
          <a:p>
            <a:r>
              <a:rPr lang="en-US" dirty="0"/>
              <a:t>Commercial competition is </a:t>
            </a:r>
            <a:r>
              <a:rPr lang="en-US" dirty="0" smtClean="0"/>
              <a:t>intensifying</a:t>
            </a:r>
            <a:endParaRPr lang="en-US" dirty="0"/>
          </a:p>
        </p:txBody>
      </p:sp>
      <p:pic>
        <p:nvPicPr>
          <p:cNvPr id="4" name="Picture 2" descr="Sakai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260" y="944375"/>
            <a:ext cx="1596209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162964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797800" cy="16383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 smtClean="0"/>
              <a:t>Leadership in Standards</a:t>
            </a:r>
            <a:endParaRPr dirty="0"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34671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Leading the way in cross-LMS </a:t>
            </a:r>
            <a:r>
              <a:rPr lang="en-US" dirty="0" smtClean="0"/>
              <a:t>interoperability</a:t>
            </a:r>
            <a:endParaRPr lang="en-US" dirty="0"/>
          </a:p>
          <a:p>
            <a:pPr lvl="0"/>
            <a:r>
              <a:rPr lang="en-US" dirty="0"/>
              <a:t>Helped found </a:t>
            </a:r>
            <a:r>
              <a:rPr lang="en-US" dirty="0" smtClean="0"/>
              <a:t>most of </a:t>
            </a:r>
            <a:r>
              <a:rPr lang="en-US" dirty="0"/>
              <a:t>major IMS Standards</a:t>
            </a:r>
          </a:p>
          <a:p>
            <a:pPr lvl="0"/>
            <a:r>
              <a:rPr lang="en-US" dirty="0"/>
              <a:t>Learning Tools Interoperability (IMS LTI)</a:t>
            </a:r>
          </a:p>
          <a:p>
            <a:pPr lvl="0"/>
            <a:r>
              <a:rPr lang="en-US" dirty="0"/>
              <a:t>Common Cartridge (IMS CC</a:t>
            </a:r>
            <a:r>
              <a:rPr lang="en-US" dirty="0" smtClean="0"/>
              <a:t>)</a:t>
            </a:r>
            <a:endParaRPr lang="en-US" dirty="0"/>
          </a:p>
          <a:p>
            <a:pPr lvl="0"/>
            <a:r>
              <a:rPr lang="en-US" dirty="0"/>
              <a:t>First to ship most IMS standards</a:t>
            </a:r>
          </a:p>
          <a:p>
            <a:pPr lvl="0"/>
            <a:r>
              <a:rPr lang="en-US" dirty="0"/>
              <a:t>Most recently IMS LTI 2.0 in Sakai 10</a:t>
            </a:r>
          </a:p>
          <a:p>
            <a:pPr lvl="0">
              <a:buBlip>
                <a:blip r:embed="rId2"/>
              </a:buBlip>
            </a:pPr>
            <a:endParaRPr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939800"/>
            <a:ext cx="33496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519289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2159000" y="939800"/>
            <a:ext cx="7797800" cy="1638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 Decade of </a:t>
            </a:r>
            <a:r>
              <a:rPr lang="en-US" dirty="0" smtClean="0"/>
              <a:t>Innovation</a:t>
            </a:r>
            <a:endParaRPr dirty="0"/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2159000" y="2971800"/>
            <a:ext cx="7797800" cy="3467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Sakai 2.9 – Summer 2013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ourse navigation / Lesson Builder</a:t>
            </a:r>
            <a:endParaRPr lang="en-US" dirty="0"/>
          </a:p>
          <a:p>
            <a:r>
              <a:rPr lang="en-US" sz="2800" dirty="0"/>
              <a:t>Sakai 10 – Summer 2014</a:t>
            </a:r>
          </a:p>
          <a:p>
            <a:pPr lvl="1"/>
            <a:r>
              <a:rPr lang="en-US" dirty="0"/>
              <a:t>Improve </a:t>
            </a:r>
            <a:r>
              <a:rPr lang="en-US" dirty="0" smtClean="0"/>
              <a:t>cloud hosting / Many small UI </a:t>
            </a:r>
            <a:r>
              <a:rPr lang="en-US" dirty="0"/>
              <a:t>Improvements </a:t>
            </a:r>
          </a:p>
          <a:p>
            <a:r>
              <a:rPr lang="en-US" sz="2800" dirty="0" smtClean="0"/>
              <a:t>Sakai </a:t>
            </a:r>
            <a:r>
              <a:rPr lang="en-US" sz="2800" dirty="0"/>
              <a:t>11 – Fall 2015</a:t>
            </a:r>
          </a:p>
          <a:p>
            <a:pPr lvl="1"/>
            <a:r>
              <a:rPr lang="en-US" dirty="0"/>
              <a:t>Responsive design </a:t>
            </a:r>
            <a:r>
              <a:rPr lang="en-US" dirty="0" smtClean="0"/>
              <a:t>/ large UI improvements</a:t>
            </a:r>
            <a:endParaRPr lang="en-US" dirty="0"/>
          </a:p>
          <a:p>
            <a:pPr lvl="0">
              <a:buBlip>
                <a:blip r:embed="rId2"/>
              </a:buBlip>
            </a:pPr>
            <a:endParaRPr dirty="0"/>
          </a:p>
        </p:txBody>
      </p:sp>
      <p:pic>
        <p:nvPicPr>
          <p:cNvPr id="4" name="Picture 3" descr="sakai-logo-big-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70" y="944907"/>
            <a:ext cx="1767386" cy="110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24880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504</Words>
  <Application>Microsoft Macintosh PowerPoint</Application>
  <PresentationFormat>Custom</PresentationFormat>
  <Paragraphs>113</Paragraphs>
  <Slides>34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Default</vt:lpstr>
      <vt:lpstr>PowerPoint Presentation</vt:lpstr>
      <vt:lpstr>PowerPoint Presentation</vt:lpstr>
      <vt:lpstr>PowerPoint Presentation</vt:lpstr>
      <vt:lpstr>PowerPoint Presentation</vt:lpstr>
      <vt:lpstr>Core Values</vt:lpstr>
      <vt:lpstr>PowerPoint Presentation</vt:lpstr>
      <vt:lpstr>LMS Market</vt:lpstr>
      <vt:lpstr>Leadership in Standards</vt:lpstr>
      <vt:lpstr>A Decade of Innovation</vt:lpstr>
      <vt:lpstr>PowerPoint Presentation</vt:lpstr>
      <vt:lpstr>PowerPoint Presentation</vt:lpstr>
      <vt:lpstr>PowerPoint Presentation</vt:lpstr>
      <vt:lpstr>PowerPoint Presentation</vt:lpstr>
      <vt:lpstr>Sakai 11 – Significant UI/UX</vt:lpstr>
      <vt:lpstr>PowerPoint Presentation</vt:lpstr>
      <vt:lpstr>PowerPoint Presentation</vt:lpstr>
      <vt:lpstr>PowerPoint Presentation</vt:lpstr>
      <vt:lpstr>PowerPoint Presentation</vt:lpstr>
      <vt:lpstr>Sakai-11 Schedule</vt:lpstr>
      <vt:lpstr>Community</vt:lpstr>
      <vt:lpstr>Source Code Control</vt:lpstr>
      <vt:lpstr>PowerPoint Presentation</vt:lpstr>
      <vt:lpstr>PowerPoint Presentation</vt:lpstr>
      <vt:lpstr>PowerPoint Presentation</vt:lpstr>
      <vt:lpstr>PowerPoint Presentation</vt:lpstr>
      <vt:lpstr>Leadership</vt:lpstr>
      <vt:lpstr>PowerPoint Presentation</vt:lpstr>
      <vt:lpstr>PowerPoint Presentation</vt:lpstr>
      <vt:lpstr>Emerging Learning Systems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Charles Severance</cp:lastModifiedBy>
  <cp:revision>17</cp:revision>
  <dcterms:modified xsi:type="dcterms:W3CDTF">2015-06-02T10:59:38Z</dcterms:modified>
</cp:coreProperties>
</file>